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3"/>
    <p:sldMasterId id="2147483660" r:id="rId4"/>
  </p:sldMasterIdLst>
  <p:notesMasterIdLst>
    <p:notesMasterId r:id="rId6"/>
  </p:notesMasterIdLst>
  <p:handoutMasterIdLst>
    <p:handoutMasterId r:id="rId27"/>
  </p:handoutMasterIdLst>
  <p:sldIdLst>
    <p:sldId id="362" r:id="rId5"/>
    <p:sldId id="363" r:id="rId7"/>
    <p:sldId id="369" r:id="rId8"/>
    <p:sldId id="392" r:id="rId9"/>
    <p:sldId id="391" r:id="rId10"/>
    <p:sldId id="399" r:id="rId11"/>
    <p:sldId id="393" r:id="rId12"/>
    <p:sldId id="419" r:id="rId13"/>
    <p:sldId id="420" r:id="rId14"/>
    <p:sldId id="421" r:id="rId15"/>
    <p:sldId id="422" r:id="rId16"/>
    <p:sldId id="423" r:id="rId17"/>
    <p:sldId id="401" r:id="rId18"/>
    <p:sldId id="408" r:id="rId19"/>
    <p:sldId id="425" r:id="rId20"/>
    <p:sldId id="426" r:id="rId21"/>
    <p:sldId id="427" r:id="rId22"/>
    <p:sldId id="405" r:id="rId23"/>
    <p:sldId id="424" r:id="rId24"/>
    <p:sldId id="407" r:id="rId25"/>
    <p:sldId id="403" r:id="rId26"/>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showGuides="1">
      <p:cViewPr varScale="1">
        <p:scale>
          <a:sx n="84" d="100"/>
          <a:sy n="84" d="100"/>
        </p:scale>
        <p:origin x="706" y="115"/>
      </p:cViewPr>
      <p:guideLst>
        <p:guide orient="horz" pos="2160"/>
        <p:guide pos="3855"/>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5.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endPar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4.xml"/><Relationship Id="rId2" Type="http://schemas.openxmlformats.org/officeDocument/2006/relationships/image" Target="../media/image10.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image" Target="../media/image23.GIF"/><Relationship Id="rId8" Type="http://schemas.openxmlformats.org/officeDocument/2006/relationships/image" Target="../media/image22.GIF"/><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1.xml"/><Relationship Id="rId2" Type="http://schemas.openxmlformats.org/officeDocument/2006/relationships/image" Target="../media/image25.jpe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image" Target="../media/image21.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49115" y="4063365"/>
            <a:ext cx="3543300" cy="16503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文本框 5"/>
          <p:cNvSpPr txBox="1"/>
          <p:nvPr/>
        </p:nvSpPr>
        <p:spPr>
          <a:xfrm>
            <a:off x="1778000" y="2722245"/>
            <a:ext cx="8684895" cy="706755"/>
          </a:xfrm>
          <a:prstGeom prst="rect">
            <a:avLst/>
          </a:prstGeom>
          <a:noFill/>
        </p:spPr>
        <p:txBody>
          <a:bodyPr wrap="square" rtlCol="0">
            <a:spAutoFit/>
          </a:bodyPr>
          <a:lstStyle/>
          <a:p>
            <a:pPr algn="ctr"/>
            <a:r>
              <a:rPr kumimoji="1" lang="zh-CN" altLang="en-US" sz="4000" dirty="0">
                <a:solidFill>
                  <a:schemeClr val="tx1">
                    <a:lumMod val="65000"/>
                    <a:lumOff val="35000"/>
                  </a:schemeClr>
                </a:solidFill>
                <a:cs typeface="+mn-ea"/>
                <a:sym typeface="+mn-lt"/>
              </a:rPr>
              <a:t>智能轮椅研发</a:t>
            </a:r>
            <a:r>
              <a:rPr kumimoji="1" lang="zh-CN" altLang="en-US" sz="4000" dirty="0">
                <a:solidFill>
                  <a:schemeClr val="tx1">
                    <a:lumMod val="65000"/>
                    <a:lumOff val="35000"/>
                  </a:schemeClr>
                </a:solidFill>
                <a:cs typeface="+mn-ea"/>
                <a:sym typeface="+mn-lt"/>
              </a:rPr>
              <a:t>项目软件设计说明</a:t>
            </a:r>
            <a:endParaRPr kumimoji="1" lang="zh-CN" altLang="en-US" sz="4000" dirty="0">
              <a:solidFill>
                <a:schemeClr val="tx1">
                  <a:lumMod val="65000"/>
                  <a:lumOff val="35000"/>
                </a:schemeClr>
              </a:solidFill>
              <a:cs typeface="+mn-ea"/>
              <a:sym typeface="+mn-lt"/>
            </a:endParaRPr>
          </a:p>
        </p:txBody>
      </p:sp>
      <p:sp>
        <p:nvSpPr>
          <p:cNvPr id="7" name="文本框 6"/>
          <p:cNvSpPr txBox="1"/>
          <p:nvPr/>
        </p:nvSpPr>
        <p:spPr>
          <a:xfrm>
            <a:off x="4525645" y="4088130"/>
            <a:ext cx="3190875" cy="1625600"/>
          </a:xfrm>
          <a:prstGeom prst="rect">
            <a:avLst/>
          </a:prstGeom>
          <a:noFill/>
        </p:spPr>
        <p:txBody>
          <a:bodyPr wrap="square" rtlCol="0">
            <a:noAutofit/>
          </a:bodyPr>
          <a:lstStyle/>
          <a:p>
            <a:pPr algn="ctr"/>
            <a:r>
              <a:rPr kumimoji="1" lang="zh-CN" altLang="en-US" sz="2000" dirty="0">
                <a:solidFill>
                  <a:schemeClr val="bg1"/>
                </a:solidFill>
                <a:cs typeface="+mn-ea"/>
                <a:sym typeface="+mn-lt"/>
              </a:rPr>
              <a:t>第</a:t>
            </a:r>
            <a:r>
              <a:rPr kumimoji="1" lang="en-US" altLang="zh-CN" sz="2000" dirty="0">
                <a:solidFill>
                  <a:schemeClr val="bg1"/>
                </a:solidFill>
                <a:cs typeface="+mn-ea"/>
                <a:sym typeface="+mn-lt"/>
              </a:rPr>
              <a:t>7</a:t>
            </a:r>
            <a:r>
              <a:rPr kumimoji="1" lang="zh-CN" altLang="en-US" sz="2000" dirty="0">
                <a:solidFill>
                  <a:schemeClr val="bg1"/>
                </a:solidFill>
                <a:cs typeface="+mn-ea"/>
                <a:sym typeface="+mn-lt"/>
              </a:rPr>
              <a:t>组</a:t>
            </a:r>
            <a:endParaRPr kumimoji="1" lang="zh-CN" altLang="en-US" sz="2000" dirty="0">
              <a:solidFill>
                <a:schemeClr val="bg1"/>
              </a:solidFill>
              <a:cs typeface="+mn-ea"/>
              <a:sym typeface="+mn-lt"/>
            </a:endParaRPr>
          </a:p>
          <a:p>
            <a:pPr algn="ctr"/>
            <a:r>
              <a:rPr kumimoji="1" lang="zh-CN" altLang="en-US" sz="1600" dirty="0">
                <a:solidFill>
                  <a:schemeClr val="bg1"/>
                </a:solidFill>
                <a:cs typeface="+mn-ea"/>
                <a:sym typeface="+mn-lt"/>
              </a:rPr>
              <a:t>应卓</a:t>
            </a:r>
            <a:r>
              <a:rPr kumimoji="1" lang="zh-CN" altLang="en-US" sz="1600" dirty="0">
                <a:solidFill>
                  <a:schemeClr val="bg1"/>
                </a:solidFill>
                <a:cs typeface="+mn-ea"/>
                <a:sym typeface="+mn-lt"/>
              </a:rPr>
              <a:t>航</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陈浩宇</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张</a:t>
            </a:r>
            <a:r>
              <a:rPr kumimoji="1" lang="zh-CN" altLang="en-US" sz="1600" dirty="0">
                <a:solidFill>
                  <a:schemeClr val="bg1"/>
                </a:solidFill>
                <a:cs typeface="+mn-ea"/>
                <a:sym typeface="+mn-lt"/>
              </a:rPr>
              <a:t>飘</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董鹄铭</a:t>
            </a:r>
            <a:endParaRPr kumimoji="1" lang="zh-CN" altLang="en-US" sz="1600" dirty="0">
              <a:solidFill>
                <a:schemeClr val="bg1"/>
              </a:solidFill>
              <a:cs typeface="+mn-ea"/>
              <a:sym typeface="+mn-lt"/>
            </a:endParaRPr>
          </a:p>
          <a:p>
            <a:pPr algn="ctr"/>
            <a:r>
              <a:rPr kumimoji="1" lang="zh-CN" altLang="en-US" sz="1600" dirty="0">
                <a:solidFill>
                  <a:schemeClr val="bg1"/>
                </a:solidFill>
                <a:cs typeface="+mn-ea"/>
                <a:sym typeface="+mn-lt"/>
              </a:rPr>
              <a:t>龚照徽</a:t>
            </a:r>
            <a:endParaRPr kumimoji="1" lang="zh-CN" altLang="en-US"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3"/>
            </p:custDataLst>
          </p:nvPr>
        </p:nvPicPr>
        <p:blipFill>
          <a:blip r:embed="rId4"/>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endParaRPr lang="zh-CN" altLang="en-US"/>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endParaRPr lang="zh-CN" altLang="en-US" sz="3600" b="1" dirty="0">
              <a:latin typeface="微软雅黑" panose="020B0503020204020204" pitchFamily="34" charset="-122"/>
              <a:ea typeface="微软雅黑" panose="020B0503020204020204" pitchFamily="34" charset="-122"/>
            </a:endParaRP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endParaRPr lang="zh-CN" altLang="en-US" sz="36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pic>
        <p:nvPicPr>
          <p:cNvPr id="6" name="图片 5"/>
          <p:cNvPicPr>
            <a:picLocks noChangeAspect="1"/>
          </p:cNvPicPr>
          <p:nvPr/>
        </p:nvPicPr>
        <p:blipFill>
          <a:blip r:embed="rId1"/>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2"/>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4"/>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5">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7"/>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8">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9">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endParaRPr lang="zh-CN" altLang="en-US" sz="28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endParaRPr lang="zh-CN" altLang="en-US" sz="28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70208"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详细设计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zh-CN" sz="1000" dirty="0">
                <a:solidFill>
                  <a:schemeClr val="tx1">
                    <a:lumMod val="50000"/>
                    <a:lumOff val="50000"/>
                  </a:schemeClr>
                </a:solidFill>
                <a:cs typeface="+mn-ea"/>
                <a:sym typeface="+mn-lt"/>
              </a:rPr>
              <a:t>Detailed</a:t>
            </a:r>
            <a:r>
              <a:rPr kumimoji="1" lang="en-US" altLang="en-GB" sz="1000" dirty="0">
                <a:solidFill>
                  <a:schemeClr val="tx1">
                    <a:lumMod val="50000"/>
                    <a:lumOff val="50000"/>
                  </a:schemeClr>
                </a:solidFill>
                <a:cs typeface="+mn-ea"/>
                <a:sym typeface="+mn-lt"/>
              </a:rPr>
              <a:t>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数据采集与处理模块从激光雷达和摄像头两台设备接收数据，分别负责发射激光雷达探测地形和获取周围图像。两台设备采集环境信息，采集得到数据将传递给微型计算机树莓派用于建图，导航，避障等功能。</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数据采集与处理模块</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基于地图信息和实时捕获的环境信息，利用</a:t>
                </a:r>
                <a:r>
                  <a:rPr lang="en-US" altLang="zh-CN" sz="1400" dirty="0" err="1">
                    <a:solidFill>
                      <a:schemeClr val="tx1">
                        <a:lumMod val="75000"/>
                        <a:lumOff val="25000"/>
                      </a:schemeClr>
                    </a:solidFill>
                    <a:cs typeface="+mn-ea"/>
                    <a:sym typeface="+mn-lt"/>
                  </a:rPr>
                  <a:t>ros</a:t>
                </a:r>
                <a:r>
                  <a:rPr lang="zh-CN" altLang="en-US" sz="1400" dirty="0">
                    <a:solidFill>
                      <a:schemeClr val="tx1">
                        <a:lumMod val="75000"/>
                        <a:lumOff val="25000"/>
                      </a:schemeClr>
                    </a:solidFill>
                    <a:cs typeface="+mn-ea"/>
                    <a:sym typeface="+mn-lt"/>
                  </a:rPr>
                  <a:t>配套算法规划路径，并负责向向轮椅控制系统发出指令，控制轮椅在规划路径中移动。</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运动与规划模块</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基于地图信息和实时捕获的环境信息，在轮椅运动过程中可以实时检测运行，利用</a:t>
                </a:r>
                <a:r>
                  <a:rPr lang="en-US" altLang="zh-CN" sz="1400" dirty="0" err="1">
                    <a:solidFill>
                      <a:schemeClr val="tx1">
                        <a:lumMod val="75000"/>
                        <a:lumOff val="25000"/>
                      </a:schemeClr>
                    </a:solidFill>
                    <a:cs typeface="+mn-ea"/>
                    <a:sym typeface="+mn-lt"/>
                  </a:rPr>
                  <a:t>openmv</a:t>
                </a:r>
                <a:r>
                  <a:rPr lang="zh-CN" altLang="en-US" sz="1400" dirty="0">
                    <a:solidFill>
                      <a:schemeClr val="tx1">
                        <a:lumMod val="75000"/>
                        <a:lumOff val="25000"/>
                      </a:schemeClr>
                    </a:solidFill>
                    <a:cs typeface="+mn-ea"/>
                    <a:sym typeface="+mn-lt"/>
                  </a:rPr>
                  <a:t>内置库实现避障，并不断向轮椅控制系统发出调整指令。</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障碍检测与识别模块</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09727" y="854661"/>
            <a:ext cx="10916610" cy="1704974"/>
            <a:chOff x="874713" y="1943101"/>
            <a:chExt cx="5132387" cy="1704974"/>
          </a:xfrm>
        </p:grpSpPr>
        <p:sp>
          <p:nvSpPr>
            <p:cNvPr id="29" name="矩形 28"/>
            <p:cNvSpPr/>
            <p:nvPr/>
          </p:nvSpPr>
          <p:spPr>
            <a:xfrm>
              <a:off x="874713" y="19431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arduino</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平台获得头部姿态数据，基于我们的算法向轮椅辅助控制模块发送相应的控制指令，请求轮椅做出对应响应。</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头部姿态检测模块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grpSp>
        <p:nvGrpSpPr>
          <p:cNvPr id="31" name="组合 30"/>
          <p:cNvGrpSpPr/>
          <p:nvPr/>
        </p:nvGrpSpPr>
        <p:grpSpPr>
          <a:xfrm>
            <a:off x="809727" y="4759750"/>
            <a:ext cx="10916612" cy="1704974"/>
            <a:chOff x="874713" y="3922713"/>
            <a:chExt cx="5132387" cy="1704974"/>
          </a:xfrm>
        </p:grpSpPr>
        <p:sp>
          <p:nvSpPr>
            <p:cNvPr id="36" name="矩形 35"/>
            <p:cNvSpPr/>
            <p:nvPr/>
          </p:nvSpPr>
          <p:spPr>
            <a:xfrm>
              <a:off x="874713" y="3922713"/>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33" name="组合 32"/>
            <p:cNvGrpSpPr/>
            <p:nvPr/>
          </p:nvGrpSpPr>
          <p:grpSpPr>
            <a:xfrm>
              <a:off x="1259398" y="4272447"/>
              <a:ext cx="3941252" cy="746973"/>
              <a:chOff x="7483989" y="3314482"/>
              <a:chExt cx="3941252" cy="746973"/>
            </a:xfrm>
          </p:grpSpPr>
          <p:sp>
            <p:nvSpPr>
              <p:cNvPr id="34" name="矩形 33"/>
              <p:cNvSpPr/>
              <p:nvPr/>
            </p:nvSpPr>
            <p:spPr>
              <a:xfrm>
                <a:off x="7483989" y="3732519"/>
                <a:ext cx="3941252" cy="32893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整合和处理接收到的轮椅控制指令，通过本模块向轮椅的硬件设备发出请求</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轮椅辅助控制模块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grpSp>
        <p:nvGrpSpPr>
          <p:cNvPr id="38" name="组合 37"/>
          <p:cNvGrpSpPr/>
          <p:nvPr/>
        </p:nvGrpSpPr>
        <p:grpSpPr>
          <a:xfrm>
            <a:off x="809728" y="2721138"/>
            <a:ext cx="10916610" cy="1704974"/>
            <a:chOff x="6184901" y="1943101"/>
            <a:chExt cx="5132387" cy="1704974"/>
          </a:xfrm>
        </p:grpSpPr>
        <p:sp>
          <p:nvSpPr>
            <p:cNvPr id="43" name="矩形 42"/>
            <p:cNvSpPr/>
            <p:nvPr/>
          </p:nvSpPr>
          <p:spPr>
            <a:xfrm>
              <a:off x="6184901" y="19431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nvGrpSpPr>
            <p:cNvPr id="40" name="组合 39"/>
            <p:cNvGrpSpPr/>
            <p:nvPr/>
          </p:nvGrpSpPr>
          <p:grpSpPr>
            <a:xfrm>
              <a:off x="6569586" y="2277135"/>
              <a:ext cx="3941252" cy="1264038"/>
              <a:chOff x="7483989" y="3314482"/>
              <a:chExt cx="3941252" cy="1264038"/>
            </a:xfrm>
          </p:grpSpPr>
          <p:sp>
            <p:nvSpPr>
              <p:cNvPr id="41" name="矩形 40"/>
              <p:cNvSpPr/>
              <p:nvPr/>
            </p:nvSpPr>
            <p:spPr>
              <a:xfrm>
                <a:off x="7483989" y="3732519"/>
                <a:ext cx="3941252" cy="84600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基于</a:t>
                </a:r>
                <a:r>
                  <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Android</a:t>
                </a: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平台建立一个手机移动客户端的远程控制软件，客户端实现用户远程操纵轮椅运动，可以通过一个方向盘的界面模拟摇杆。用户可以选择进入建图模式或者导航模式，用以控制环境信息的数据流向以及轮椅控制模式。</a:t>
                </a:r>
                <a:endPar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客户端远程控制模块</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endPar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endParaRP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endParaRPr>
          </a:p>
        </p:txBody>
      </p:sp>
      <p:sp>
        <p:nvSpPr>
          <p:cNvPr id="18" name="文本框 17"/>
          <p:cNvSpPr txBox="1"/>
          <p:nvPr/>
        </p:nvSpPr>
        <p:spPr>
          <a:xfrm>
            <a:off x="2318834" y="2702570"/>
            <a:ext cx="944880"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05</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6" name="文本框 5"/>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7" name="文本框 6"/>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8" name="矩形 7"/>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endParaRPr kumimoji="1" lang="zh-CN" altLang="en-US" sz="6000" dirty="0">
              <a:solidFill>
                <a:schemeClr val="tx1">
                  <a:lumMod val="65000"/>
                  <a:lumOff val="35000"/>
                </a:schemeClr>
              </a:solidFill>
              <a:cs typeface="+mn-ea"/>
              <a:sym typeface="+mn-lt"/>
            </a:endParaRP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29280" cy="3322955"/>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需求概述</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接口</a:t>
            </a:r>
            <a:r>
              <a:rPr kumimoji="1" lang="zh-CN" altLang="en-US" sz="2800" dirty="0">
                <a:solidFill>
                  <a:schemeClr val="tx1">
                    <a:lumMod val="75000"/>
                    <a:lumOff val="25000"/>
                  </a:schemeClr>
                </a:solidFill>
                <a:cs typeface="+mn-ea"/>
                <a:sym typeface="+mn-lt"/>
              </a:rPr>
              <a:t>设计</a:t>
            </a:r>
            <a:endParaRPr kumimoji="1" lang="zh-CN" altLang="en-US"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运行与开发</a:t>
            </a:r>
            <a:r>
              <a:rPr kumimoji="1" lang="zh-CN" altLang="en-US" sz="2800" dirty="0">
                <a:solidFill>
                  <a:schemeClr val="tx1">
                    <a:lumMod val="75000"/>
                    <a:lumOff val="25000"/>
                  </a:schemeClr>
                </a:solidFill>
                <a:cs typeface="+mn-ea"/>
                <a:sym typeface="+mn-lt"/>
              </a:rPr>
              <a:t>环境</a:t>
            </a:r>
            <a:endParaRPr kumimoji="1" lang="zh-CN" altLang="en-US" sz="2800" dirty="0">
              <a:solidFill>
                <a:schemeClr val="tx1">
                  <a:lumMod val="75000"/>
                  <a:lumOff val="25000"/>
                </a:schemeClr>
              </a:solidFill>
              <a:cs typeface="+mn-ea"/>
              <a:sym typeface="+mn-lt"/>
            </a:endParaRPr>
          </a:p>
        </p:txBody>
      </p:sp>
      <p:sp>
        <p:nvSpPr>
          <p:cNvPr id="22" name="文本框 21"/>
          <p:cNvSpPr txBox="1"/>
          <p:nvPr/>
        </p:nvSpPr>
        <p:spPr>
          <a:xfrm>
            <a:off x="6325379" y="2695069"/>
            <a:ext cx="3129280" cy="3322955"/>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体系结构设计</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详细</a:t>
            </a:r>
            <a:r>
              <a:rPr kumimoji="1" lang="zh-CN" altLang="en-US" sz="2800" dirty="0">
                <a:solidFill>
                  <a:schemeClr val="tx1">
                    <a:lumMod val="75000"/>
                    <a:lumOff val="25000"/>
                  </a:schemeClr>
                </a:solidFill>
                <a:cs typeface="+mn-ea"/>
                <a:sym typeface="+mn-lt"/>
              </a:rPr>
              <a:t>设计</a:t>
            </a:r>
            <a:endParaRPr kumimoji="1" lang="zh-CN" altLang="en-US"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en-US" altLang="zh-CN" sz="2800" dirty="0">
                <a:solidFill>
                  <a:schemeClr val="tx1">
                    <a:lumMod val="75000"/>
                    <a:lumOff val="25000"/>
                  </a:schemeClr>
                </a:solidFill>
                <a:cs typeface="+mn-ea"/>
                <a:sym typeface="+mn-lt"/>
              </a:rPr>
              <a:t>Gitlab</a:t>
            </a:r>
            <a:r>
              <a:rPr kumimoji="1" lang="zh-CN" altLang="en-US" sz="2800" dirty="0">
                <a:solidFill>
                  <a:schemeClr val="tx1">
                    <a:lumMod val="75000"/>
                    <a:lumOff val="25000"/>
                  </a:schemeClr>
                </a:solidFill>
                <a:cs typeface="+mn-ea"/>
                <a:sym typeface="+mn-lt"/>
              </a:rPr>
              <a:t>过程</a:t>
            </a:r>
            <a:r>
              <a:rPr kumimoji="1" lang="zh-CN" altLang="en-US" sz="2800" dirty="0">
                <a:solidFill>
                  <a:schemeClr val="tx1">
                    <a:lumMod val="75000"/>
                    <a:lumOff val="25000"/>
                  </a:schemeClr>
                </a:solidFill>
                <a:cs typeface="+mn-ea"/>
                <a:sym typeface="+mn-lt"/>
              </a:rPr>
              <a:t>管理</a:t>
            </a:r>
            <a:endParaRPr kumimoji="1" lang="zh-CN" altLang="en-US" sz="2800" dirty="0">
              <a:solidFill>
                <a:schemeClr val="tx1">
                  <a:lumMod val="75000"/>
                  <a:lumOff val="25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endPar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1" name="文本框 10"/>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13" name="矩形 12"/>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endPar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endParaRPr>
          </a:p>
        </p:txBody>
      </p:sp>
      <p:sp>
        <p:nvSpPr>
          <p:cNvPr id="38" name="矩形 37"/>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p:cNvPicPr>
            <a:picLocks noChangeAspect="1"/>
          </p:cNvPicPr>
          <p:nvPr/>
        </p:nvPicPr>
        <p:blipFill rotWithShape="1">
          <a:blip r:embed="rId2"/>
          <a:srcRect l="-155" r="973"/>
          <a:stretch>
            <a:fillRect/>
          </a:stretch>
        </p:blipFill>
        <p:spPr>
          <a:xfrm>
            <a:off x="535139" y="1663370"/>
            <a:ext cx="1691865" cy="1192149"/>
          </a:xfrm>
          <a:prstGeom prst="rect">
            <a:avLst/>
          </a:prstGeom>
        </p:spPr>
      </p:pic>
      <p:sp>
        <p:nvSpPr>
          <p:cNvPr id="34" name="矩形 33"/>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endParaRPr kumimoji="1" lang="zh-CN" altLang="en-US" dirty="0">
              <a:cs typeface="+mn-ea"/>
              <a:sym typeface="+mn-lt"/>
            </a:endParaRP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3984665" y="2669123"/>
            <a:ext cx="4585649" cy="1322070"/>
          </a:xfrm>
          <a:prstGeom prst="rect">
            <a:avLst/>
          </a:prstGeom>
          <a:noFill/>
        </p:spPr>
        <p:txBody>
          <a:bodyPr wrap="square" rtlCol="0">
            <a:spAutoFit/>
          </a:bodyPr>
          <a:lstStyle/>
          <a:p>
            <a:pPr algn="dist"/>
            <a:r>
              <a:rPr kumimoji="1" lang="en-US" altLang="zh-CN" sz="8000" dirty="0">
                <a:solidFill>
                  <a:schemeClr val="tx1">
                    <a:lumMod val="65000"/>
                    <a:lumOff val="35000"/>
                  </a:schemeClr>
                </a:solidFill>
                <a:cs typeface="+mn-ea"/>
                <a:sym typeface="+mn-lt"/>
              </a:rPr>
              <a:t>END</a:t>
            </a:r>
            <a:endParaRPr kumimoji="1" lang="en-US" altLang="zh-CN" sz="8000" dirty="0">
              <a:solidFill>
                <a:schemeClr val="tx1">
                  <a:lumMod val="65000"/>
                  <a:lumOff val="35000"/>
                </a:schemeClr>
              </a:solidFill>
              <a:cs typeface="+mn-ea"/>
              <a:sym typeface="+mn-lt"/>
            </a:endParaRP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需求概述</a:t>
            </a:r>
            <a:endParaRPr kumimoji="1" lang="zh-CN" altLang="en-US" sz="6600" b="1" dirty="0">
              <a:solidFill>
                <a:schemeClr val="tx1">
                  <a:lumMod val="75000"/>
                  <a:lumOff val="25000"/>
                </a:schemeClr>
              </a:solidFill>
              <a:cs typeface="+mn-ea"/>
              <a:sym typeface="+mn-lt"/>
            </a:endParaRP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a:lnSpc>
                <a:spcPct val="150000"/>
              </a:lnSpc>
            </a:pPr>
            <a:r>
              <a:rPr kumimoji="1" lang="zh-CN" altLang="en-US" sz="1200" dirty="0">
                <a:solidFill>
                  <a:schemeClr val="tx1">
                    <a:lumMod val="75000"/>
                    <a:lumOff val="25000"/>
                  </a:schemeClr>
                </a:solidFill>
                <a:cs typeface="+mn-ea"/>
                <a:sym typeface="+mn-lt"/>
              </a:rPr>
              <a:t>我国高位截瘫残疾人群数量超过</a:t>
            </a:r>
            <a:r>
              <a:rPr kumimoji="1" lang="en-US" altLang="zh-CN" sz="1200" dirty="0">
                <a:solidFill>
                  <a:schemeClr val="tx1">
                    <a:lumMod val="75000"/>
                    <a:lumOff val="25000"/>
                  </a:schemeClr>
                </a:solidFill>
                <a:cs typeface="+mn-ea"/>
                <a:sym typeface="+mn-lt"/>
              </a:rPr>
              <a:t>200</a:t>
            </a:r>
            <a:r>
              <a:rPr kumimoji="1" lang="zh-CN" altLang="en-US" sz="1200" dirty="0">
                <a:solidFill>
                  <a:schemeClr val="tx1">
                    <a:lumMod val="75000"/>
                    <a:lumOff val="25000"/>
                  </a:schemeClr>
                </a:solidFill>
                <a:cs typeface="+mn-ea"/>
                <a:sym typeface="+mn-lt"/>
              </a:rPr>
              <a:t>万，这一人群无法使用传统的使用操纵杆控制的电动轮椅，给其生活与出行带来了很大不便，需要一个轮椅辅助操控的替代方案。</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高位瘫痪残疾人群的需要</a:t>
            </a:r>
            <a:endParaRPr lang="zh-CN" altLang="en-US" sz="1600" dirty="0">
              <a:solidFill>
                <a:schemeClr val="tx1">
                  <a:lumMod val="75000"/>
                  <a:lumOff val="25000"/>
                </a:schemeClr>
              </a:solidFill>
              <a:cs typeface="+mn-ea"/>
              <a:sym typeface="+mn-lt"/>
            </a:endParaRPr>
          </a:p>
        </p:txBody>
      </p:sp>
      <p:sp>
        <p:nvSpPr>
          <p:cNvPr id="22" name="文本框 21"/>
          <p:cNvSpPr txBox="1"/>
          <p:nvPr/>
        </p:nvSpPr>
        <p:spPr>
          <a:xfrm>
            <a:off x="2193680" y="4262889"/>
            <a:ext cx="3415673" cy="830997"/>
          </a:xfrm>
          <a:prstGeom prst="rect">
            <a:avLst/>
          </a:prstGeom>
          <a:noFill/>
        </p:spPr>
        <p:txBody>
          <a:bodyPr wrap="square" rtlCol="0">
            <a:spAutoFit/>
          </a:bodyPr>
          <a:lstStyle/>
          <a:p>
            <a:r>
              <a:rPr kumimoji="1" lang="zh-CN" altLang="zh-CN" sz="1200" dirty="0">
                <a:solidFill>
                  <a:schemeClr val="tx1">
                    <a:lumMod val="75000"/>
                    <a:lumOff val="25000"/>
                  </a:schemeClr>
                </a:solidFill>
                <a:cs typeface="+mn-ea"/>
              </a:rPr>
              <a:t>基于肌电接口、语音识别、人脸识别、表情识别等</a:t>
            </a:r>
            <a:r>
              <a:rPr kumimoji="1" lang="zh-CN" altLang="en-US" sz="1200" dirty="0">
                <a:solidFill>
                  <a:schemeClr val="tx1">
                    <a:lumMod val="75000"/>
                    <a:lumOff val="25000"/>
                  </a:schemeClr>
                </a:solidFill>
                <a:cs typeface="+mn-ea"/>
              </a:rPr>
              <a:t>操控方式</a:t>
            </a:r>
            <a:r>
              <a:rPr kumimoji="1" lang="zh-CN" altLang="zh-CN" sz="1200" dirty="0">
                <a:solidFill>
                  <a:schemeClr val="tx1">
                    <a:lumMod val="75000"/>
                    <a:lumOff val="25000"/>
                  </a:schemeClr>
                </a:solidFill>
                <a:cs typeface="+mn-ea"/>
              </a:rPr>
              <a:t>的智能轮椅层出不穷，</a:t>
            </a:r>
            <a:r>
              <a:rPr kumimoji="1" lang="zh-CN" altLang="en-US" sz="1200" dirty="0">
                <a:solidFill>
                  <a:schemeClr val="tx1">
                    <a:lumMod val="75000"/>
                    <a:lumOff val="25000"/>
                  </a:schemeClr>
                </a:solidFill>
                <a:cs typeface="+mn-ea"/>
              </a:rPr>
              <a:t>但是大多需要对轮椅进行重新设计，成本较高，对普通消费者不够友好，需要一种更为普及与廉价的解决方案。</a:t>
            </a:r>
            <a:endParaRPr kumimoji="1" lang="en-US" altLang="zh-CN" sz="1200" dirty="0">
              <a:solidFill>
                <a:schemeClr val="tx1">
                  <a:lumMod val="75000"/>
                  <a:lumOff val="25000"/>
                </a:schemeClr>
              </a:solidFill>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轮椅辅助操控方面的研究</a:t>
            </a:r>
            <a:endParaRPr lang="zh-CN" altLang="en-US" sz="1600" dirty="0">
              <a:solidFill>
                <a:schemeClr val="tx1">
                  <a:lumMod val="75000"/>
                  <a:lumOff val="25000"/>
                </a:schemeClr>
              </a:solidFill>
              <a:cs typeface="+mn-ea"/>
              <a:sym typeface="+mn-lt"/>
            </a:endParaRPr>
          </a:p>
        </p:txBody>
      </p:sp>
      <p:sp>
        <p:nvSpPr>
          <p:cNvPr id="24" name="文本框 23"/>
          <p:cNvSpPr txBox="1"/>
          <p:nvPr/>
        </p:nvSpPr>
        <p:spPr>
          <a:xfrm>
            <a:off x="1371980" y="816309"/>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项目背景</a:t>
            </a:r>
            <a:endParaRPr kumimoji="1" lang="zh-CN" altLang="en-US" sz="3200" dirty="0">
              <a:solidFill>
                <a:schemeClr val="tx1">
                  <a:lumMod val="75000"/>
                  <a:lumOff val="25000"/>
                </a:schemeClr>
              </a:solidFill>
              <a:cs typeface="+mn-ea"/>
              <a:sym typeface="+mn-lt"/>
            </a:endParaRPr>
          </a:p>
        </p:txBody>
      </p:sp>
      <p:sp>
        <p:nvSpPr>
          <p:cNvPr id="3" name="矩形 2"/>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593949" y="854661"/>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使用头戴式控制器，使得残疾人士可用头部控制电动轮椅的运动。</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辅助操控</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6593951" y="4759750"/>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在探测到障碍物且有碰撞风险时进行避障，防止误操作等因素为轮椅使用带来的安全风险。</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智能避障</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6593950" y="2721138"/>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具有第二种控制方式，家属可通过手机客户端与轮椅连接，操控轮椅运动。</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远程控制</a:t>
                </a:r>
                <a:endParaRPr lang="zh-CN" altLang="en-US" b="1" dirty="0">
                  <a:solidFill>
                    <a:schemeClr val="tx1">
                      <a:lumMod val="85000"/>
                      <a:lumOff val="15000"/>
                    </a:schemeClr>
                  </a:solidFill>
                  <a:cs typeface="+mn-ea"/>
                  <a:sym typeface="+mn-lt"/>
                </a:endParaRPr>
              </a:p>
            </p:txBody>
          </p:sp>
        </p:gr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71980" y="816309"/>
            <a:ext cx="2646878"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项目主要功能</a:t>
            </a:r>
            <a:endParaRPr kumimoji="1" lang="zh-CN" altLang="en-US" sz="3200" dirty="0">
              <a:solidFill>
                <a:schemeClr val="tx1">
                  <a:lumMod val="75000"/>
                  <a:lumOff val="25000"/>
                </a:schemeClr>
              </a:solidFill>
              <a:cs typeface="+mn-ea"/>
              <a:sym typeface="+mn-lt"/>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40" y="1756410"/>
            <a:ext cx="6478905"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环境数据</a:t>
            </a:r>
            <a:endParaRPr lang="zh-CN" altLang="en-US" sz="1600" dirty="0">
              <a:solidFill>
                <a:schemeClr val="bg1"/>
              </a:solidFill>
              <a:cs typeface="+mn-ea"/>
              <a:sym typeface="+mn-lt"/>
            </a:endParaRPr>
          </a:p>
        </p:txBody>
      </p:sp>
      <p:sp>
        <p:nvSpPr>
          <p:cNvPr id="27" name="文本框 26"/>
          <p:cNvSpPr txBox="1"/>
          <p:nvPr/>
        </p:nvSpPr>
        <p:spPr>
          <a:xfrm>
            <a:off x="7034401" y="162754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激光雷达采集的反馈信息，摄像头所采集的图像信号，用于进一步处理生成障碍物信息。</a:t>
            </a:r>
            <a:endParaRPr lang="zh-CN" altLang="en-US" sz="1400" dirty="0">
              <a:solidFill>
                <a:schemeClr val="tx1">
                  <a:lumMod val="50000"/>
                  <a:lumOff val="50000"/>
                </a:schemeClr>
              </a:solidFill>
              <a:cs typeface="+mn-ea"/>
              <a:sym typeface="+mn-lt"/>
            </a:endParaRP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指令数据</a:t>
            </a:r>
            <a:endParaRPr lang="zh-CN" altLang="en-US" sz="1600" dirty="0">
              <a:solidFill>
                <a:schemeClr val="bg1"/>
              </a:solidFill>
              <a:cs typeface="+mn-ea"/>
              <a:sym typeface="+mn-lt"/>
            </a:endParaRPr>
          </a:p>
        </p:txBody>
      </p:sp>
      <p:sp>
        <p:nvSpPr>
          <p:cNvPr id="29" name="文本框 28"/>
          <p:cNvSpPr txBox="1"/>
          <p:nvPr/>
        </p:nvSpPr>
        <p:spPr>
          <a:xfrm>
            <a:off x="7034401" y="2807461"/>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来自头部控制器加速度计测量的相关姿态信息；来自手机客户端的直接指令</a:t>
            </a:r>
            <a:endParaRPr lang="zh-CN" altLang="en-US" sz="1400" dirty="0">
              <a:solidFill>
                <a:schemeClr val="tx1">
                  <a:lumMod val="50000"/>
                  <a:lumOff val="50000"/>
                </a:schemeClr>
              </a:solidFill>
              <a:cs typeface="+mn-ea"/>
              <a:sym typeface="+mn-lt"/>
            </a:endParaRPr>
          </a:p>
        </p:txBody>
      </p:sp>
      <p:sp>
        <p:nvSpPr>
          <p:cNvPr id="2" name="矩形 1"/>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312384" y="809884"/>
            <a:ext cx="1826141"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数据需求</a:t>
            </a:r>
            <a:endParaRPr kumimoji="1" lang="zh-CN" altLang="en-US" sz="3200" dirty="0">
              <a:solidFill>
                <a:schemeClr val="tx1">
                  <a:lumMod val="75000"/>
                  <a:lumOff val="25000"/>
                </a:schemeClr>
              </a:solidFill>
              <a:cs typeface="+mn-ea"/>
              <a:sym typeface="+mn-lt"/>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障碍物数据</a:t>
            </a:r>
            <a:endParaRPr lang="zh-CN" altLang="en-US" sz="1600" dirty="0">
              <a:solidFill>
                <a:schemeClr val="bg1"/>
              </a:solidFill>
              <a:cs typeface="+mn-ea"/>
              <a:sym typeface="+mn-lt"/>
            </a:endParaRPr>
          </a:p>
        </p:txBody>
      </p:sp>
      <p:sp>
        <p:nvSpPr>
          <p:cNvPr id="7" name="文本框 6"/>
          <p:cNvSpPr txBox="1"/>
          <p:nvPr/>
        </p:nvSpPr>
        <p:spPr>
          <a:xfrm>
            <a:off x="7034401" y="4091059"/>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根据环境数据推测生成，包含障碍物的位置、距离、相对速度等信息，用于决定是否避障。</a:t>
            </a:r>
            <a:endParaRPr lang="zh-CN" altLang="en-US" sz="1400" dirty="0">
              <a:solidFill>
                <a:schemeClr val="tx1">
                  <a:lumMod val="50000"/>
                  <a:lumOff val="50000"/>
                </a:schemeClr>
              </a:solidFill>
              <a:cs typeface="+mn-ea"/>
              <a:sym typeface="+mn-lt"/>
            </a:endParaRPr>
          </a:p>
        </p:txBody>
      </p:sp>
      <p:sp>
        <p:nvSpPr>
          <p:cNvPr id="8" name="文本框 7"/>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操作数据</a:t>
            </a:r>
            <a:endParaRPr lang="zh-CN" altLang="en-US" sz="1600" dirty="0">
              <a:solidFill>
                <a:schemeClr val="bg1"/>
              </a:solidFill>
              <a:cs typeface="+mn-ea"/>
              <a:sym typeface="+mn-lt"/>
            </a:endParaRPr>
          </a:p>
        </p:txBody>
      </p:sp>
      <p:sp>
        <p:nvSpPr>
          <p:cNvPr id="9" name="文本框 8"/>
          <p:cNvSpPr txBox="1"/>
          <p:nvPr/>
        </p:nvSpPr>
        <p:spPr>
          <a:xfrm>
            <a:off x="7034401" y="5371668"/>
            <a:ext cx="3726696" cy="587469"/>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向操作装置发送的最终控制指令；以及操作装置的相关信息反馈。</a:t>
            </a:r>
            <a:endParaRPr lang="zh-CN" altLang="en-US"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安全性</a:t>
              </a:r>
              <a:endParaRPr lang="zh-CN" altLang="en-US" b="1" dirty="0">
                <a:solidFill>
                  <a:schemeClr val="tx1">
                    <a:lumMod val="75000"/>
                    <a:lumOff val="25000"/>
                  </a:schemeClr>
                </a:solidFill>
                <a:cs typeface="+mn-ea"/>
                <a:sym typeface="+mn-lt"/>
              </a:endParaRP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使用自动避障装置防止误操作以及系统故障带来的潜在安全风险；控制头戴装置的操控灵敏度在一个合适的范围之内。</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普及性</a:t>
              </a:r>
              <a:endParaRPr lang="zh-CN" altLang="en-US" b="1" dirty="0">
                <a:solidFill>
                  <a:schemeClr val="tx1">
                    <a:lumMod val="75000"/>
                    <a:lumOff val="25000"/>
                  </a:schemeClr>
                </a:solidFill>
                <a:cs typeface="+mn-ea"/>
                <a:sym typeface="+mn-lt"/>
              </a:endParaRP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构建的改造方案应易于适应市面上的常见电动轮椅，并且成本应该控制在一定范畴之内。</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性能要求</a:t>
              </a:r>
              <a:endParaRPr lang="zh-CN" altLang="en-US" b="1" dirty="0">
                <a:solidFill>
                  <a:schemeClr val="tx1">
                    <a:lumMod val="75000"/>
                    <a:lumOff val="25000"/>
                  </a:schemeClr>
                </a:solidFill>
                <a:cs typeface="+mn-ea"/>
                <a:sym typeface="+mn-lt"/>
              </a:endParaRP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为了及时执行用户指令以及避障指令，系统的响应速度不能过慢；为了满足用户的出行需求，装置应保持一定的续航能力</a:t>
              </a:r>
              <a:endParaRPr lang="en-US" altLang="zh-CN" sz="1400" dirty="0">
                <a:solidFill>
                  <a:schemeClr val="tx1">
                    <a:lumMod val="75000"/>
                    <a:lumOff val="25000"/>
                  </a:schemeClr>
                </a:solidFill>
                <a:cs typeface="+mn-ea"/>
                <a:sym typeface="+mn-lt"/>
              </a:endParaRPr>
            </a:p>
          </p:txBody>
        </p:sp>
      </p:grpSp>
      <p:sp>
        <p:nvSpPr>
          <p:cNvPr id="2" name="矩形 1"/>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1205098" y="816409"/>
            <a:ext cx="2300053" cy="584775"/>
          </a:xfrm>
          <a:prstGeom prst="rect">
            <a:avLst/>
          </a:prstGeom>
          <a:noFill/>
        </p:spPr>
        <p:txBody>
          <a:bodyPr wrap="none" rtlCol="0">
            <a:spAutoFit/>
          </a:bodyPr>
          <a:lstStyle/>
          <a:p>
            <a:r>
              <a:rPr kumimoji="1" lang="zh-CN" altLang="en-US" sz="3200" dirty="0">
                <a:solidFill>
                  <a:schemeClr val="tx1">
                    <a:lumMod val="75000"/>
                    <a:lumOff val="25000"/>
                  </a:schemeClr>
                </a:solidFill>
                <a:cs typeface="+mn-ea"/>
                <a:sym typeface="+mn-lt"/>
              </a:rPr>
              <a:t>非功能需求</a:t>
            </a:r>
            <a:endParaRPr kumimoji="1" lang="zh-CN" altLang="en-US" sz="3200" dirty="0">
              <a:solidFill>
                <a:schemeClr val="tx1">
                  <a:lumMod val="75000"/>
                  <a:lumOff val="25000"/>
                </a:schemeClr>
              </a:solidFill>
              <a:cs typeface="+mn-ea"/>
              <a:sym typeface="+mn-lt"/>
            </a:endParaRPr>
          </a:p>
        </p:txBody>
      </p:sp>
      <p:pic>
        <p:nvPicPr>
          <p:cNvPr id="9" name="图形 8" descr="警告 纯色填充"/>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92821" y="1992684"/>
            <a:ext cx="914400" cy="914400"/>
          </a:xfrm>
          <a:prstGeom prst="rect">
            <a:avLst/>
          </a:prstGeom>
        </p:spPr>
      </p:pic>
      <p:pic>
        <p:nvPicPr>
          <p:cNvPr id="11" name="图形 10" descr="条形图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5424" y="2043797"/>
            <a:ext cx="914400" cy="914400"/>
          </a:xfrm>
          <a:prstGeom prst="rect">
            <a:avLst/>
          </a:prstGeom>
        </p:spPr>
      </p:pic>
      <p:pic>
        <p:nvPicPr>
          <p:cNvPr id="13" name="图形 12" descr="地球仪: 美洲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2493</Words>
  <Application>WPS 演示</Application>
  <PresentationFormat>宽屏</PresentationFormat>
  <Paragraphs>213</Paragraphs>
  <Slides>21</Slides>
  <Notes>21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21</vt:i4>
      </vt:variant>
    </vt:vector>
  </HeadingPairs>
  <TitlesOfParts>
    <vt:vector size="37" baseType="lpstr">
      <vt:lpstr>Arial</vt:lpstr>
      <vt:lpstr>宋体</vt:lpstr>
      <vt:lpstr>Wingdings</vt:lpstr>
      <vt:lpstr>Arial</vt:lpstr>
      <vt:lpstr>思源黑体</vt:lpstr>
      <vt:lpstr>微软雅黑</vt:lpstr>
      <vt:lpstr>造字工房悦黑体验版纤细体</vt:lpstr>
      <vt:lpstr>黑体</vt:lpstr>
      <vt:lpstr>Arial Unicode MS</vt:lpstr>
      <vt:lpstr>等线</vt:lpstr>
      <vt:lpstr>Times New Roman</vt:lpstr>
      <vt:lpstr>造字工房悦黑体验版纤细体</vt:lpstr>
      <vt:lpstr>造字工房悦黑体验版纤细体</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陈浩宇</cp:lastModifiedBy>
  <cp:revision>49</cp:revision>
  <dcterms:created xsi:type="dcterms:W3CDTF">2018-06-17T04:53:00Z</dcterms:created>
  <dcterms:modified xsi:type="dcterms:W3CDTF">2024-04-26T04:40:17Z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